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49650d1cc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49650d1ccf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7f6c4bd7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57f6c4bd7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7f6c4bd7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57f6c4bd74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968b17cc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35968b17cc9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1.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5" name="Google Shape;65;p13"/>
          <p:cNvSpPr txBox="1"/>
          <p:nvPr/>
        </p:nvSpPr>
        <p:spPr>
          <a:xfrm>
            <a:off x="2411126" y="3609029"/>
            <a:ext cx="6312600" cy="384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 sz="2500">
                <a:solidFill>
                  <a:srgbClr val="231F20"/>
                </a:solidFill>
                <a:latin typeface="Inter"/>
                <a:ea typeface="Inter"/>
                <a:cs typeface="Inter"/>
                <a:sym typeface="Inter"/>
              </a:rPr>
              <a:t>Unit 2: Origin of Humanity</a:t>
            </a:r>
            <a:endParaRPr sz="300"/>
          </a:p>
        </p:txBody>
      </p:sp>
      <p:sp>
        <p:nvSpPr>
          <p:cNvPr id="66" name="Google Shape;66;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7" name="Google Shape;67;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8" name="Google Shape;68;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69" name="Google Shape;69;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70" name="Google Shape;70;p13"/>
          <p:cNvSpPr txBox="1"/>
          <p:nvPr/>
        </p:nvSpPr>
        <p:spPr>
          <a:xfrm>
            <a:off x="2411125" y="1133788"/>
            <a:ext cx="6619800" cy="2031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6600">
                <a:solidFill>
                  <a:srgbClr val="231F20"/>
                </a:solidFill>
                <a:latin typeface="Halant"/>
                <a:ea typeface="Halant"/>
                <a:cs typeface="Halant"/>
                <a:sym typeface="Halant"/>
              </a:rPr>
              <a:t>EARLY HUMAN MIGRATION</a:t>
            </a:r>
            <a:endParaRPr sz="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86000" y="1647975"/>
            <a:ext cx="6374400" cy="26937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Causation - </a:t>
            </a:r>
            <a:r>
              <a:rPr lang="en" sz="25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b="1" sz="25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465899" y="1878761"/>
            <a:ext cx="1579125" cy="1579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2286000" y="1647975"/>
            <a:ext cx="6374400" cy="2308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500">
                <a:solidFill>
                  <a:schemeClr val="dk1"/>
                </a:solidFill>
                <a:latin typeface="Inter"/>
                <a:ea typeface="Inter"/>
                <a:cs typeface="Inter"/>
                <a:sym typeface="Inter"/>
              </a:rPr>
              <a:t>Evaluating Evidence - </a:t>
            </a:r>
            <a:r>
              <a:rPr lang="en" sz="25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b="1" sz="2500">
              <a:solidFill>
                <a:schemeClr val="dk1"/>
              </a:solidFill>
              <a:latin typeface="Inter"/>
              <a:ea typeface="Inter"/>
              <a:cs typeface="Inter"/>
              <a:sym typeface="Inter"/>
            </a:endParaRPr>
          </a:p>
        </p:txBody>
      </p:sp>
      <p:sp>
        <p:nvSpPr>
          <p:cNvPr id="97" name="Google Shape;97;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2" name="Google Shape;112;p15"/>
          <p:cNvPicPr preferRelativeResize="0"/>
          <p:nvPr/>
        </p:nvPicPr>
        <p:blipFill>
          <a:blip r:embed="rId4">
            <a:alphaModFix/>
          </a:blip>
          <a:stretch>
            <a:fillRect/>
          </a:stretch>
        </p:blipFill>
        <p:spPr>
          <a:xfrm>
            <a:off x="362313" y="1991728"/>
            <a:ext cx="1798775" cy="1798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rgbClr val="000000"/>
              </a:buClr>
              <a:buSzPts val="600"/>
              <a:buFont typeface="Arial"/>
              <a:buNone/>
            </a:pPr>
            <a:r>
              <a:rPr i="1" lang="en" sz="2500">
                <a:solidFill>
                  <a:schemeClr val="dk1"/>
                </a:solidFill>
                <a:latin typeface="Inter"/>
                <a:ea typeface="Inter"/>
                <a:cs typeface="Inter"/>
                <a:sym typeface="Inter"/>
              </a:rPr>
              <a:t>Why did early humans begin to migrate out of Africa?</a:t>
            </a:r>
            <a:endParaRPr i="1" sz="2500">
              <a:solidFill>
                <a:schemeClr val="dk1"/>
              </a:solidFill>
              <a:latin typeface="Inter"/>
              <a:ea typeface="Inter"/>
              <a:cs typeface="Inter"/>
              <a:sym typeface="Inter"/>
            </a:endParaRPr>
          </a:p>
        </p:txBody>
      </p:sp>
      <p:sp>
        <p:nvSpPr>
          <p:cNvPr id="118" name="Google Shape;11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2" name="Google Shape;13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pSp>
        <p:nvGrpSpPr>
          <p:cNvPr id="137" name="Google Shape;137;p17"/>
          <p:cNvGrpSpPr/>
          <p:nvPr/>
        </p:nvGrpSpPr>
        <p:grpSpPr>
          <a:xfrm>
            <a:off x="7929578" y="-49020"/>
            <a:ext cx="781313" cy="885635"/>
            <a:chOff x="0" y="-130721"/>
            <a:chExt cx="2083500" cy="2361695"/>
          </a:xfrm>
        </p:grpSpPr>
        <p:grpSp>
          <p:nvGrpSpPr>
            <p:cNvPr id="138" name="Google Shape;138;p17"/>
            <p:cNvGrpSpPr/>
            <p:nvPr/>
          </p:nvGrpSpPr>
          <p:grpSpPr>
            <a:xfrm>
              <a:off x="75599" y="-130721"/>
              <a:ext cx="1932614" cy="2361695"/>
              <a:chOff x="0" y="-47625"/>
              <a:chExt cx="704100" cy="860425"/>
            </a:xfrm>
          </p:grpSpPr>
          <p:sp>
            <p:nvSpPr>
              <p:cNvPr id="139" name="Google Shape;139;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0" name="Google Shape;140;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1" name="Google Shape;141;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142" name="Google Shape;142;p17"/>
          <p:cNvSpPr/>
          <p:nvPr/>
        </p:nvSpPr>
        <p:spPr>
          <a:xfrm>
            <a:off x="-2098416" y="-325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43" name="Google Shape;143;p17"/>
          <p:cNvGrpSpPr/>
          <p:nvPr/>
        </p:nvGrpSpPr>
        <p:grpSpPr>
          <a:xfrm>
            <a:off x="-126996" y="4380861"/>
            <a:ext cx="9728832" cy="436226"/>
            <a:chOff x="204" y="0"/>
            <a:chExt cx="25061391" cy="1249931"/>
          </a:xfrm>
        </p:grpSpPr>
        <p:grpSp>
          <p:nvGrpSpPr>
            <p:cNvPr id="144" name="Google Shape;144;p17"/>
            <p:cNvGrpSpPr/>
            <p:nvPr/>
          </p:nvGrpSpPr>
          <p:grpSpPr>
            <a:xfrm rot="5400000">
              <a:off x="12002369" y="-11663474"/>
              <a:ext cx="1249931" cy="24576878"/>
              <a:chOff x="0" y="-38100"/>
              <a:chExt cx="246900" cy="4854692"/>
            </a:xfrm>
          </p:grpSpPr>
          <p:sp>
            <p:nvSpPr>
              <p:cNvPr id="145" name="Google Shape;145;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46" name="Google Shape;146;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7" name="Google Shape;147;p17"/>
            <p:cNvSpPr txBox="1"/>
            <p:nvPr/>
          </p:nvSpPr>
          <p:spPr>
            <a:xfrm>
              <a:off x="7951598" y="305302"/>
              <a:ext cx="9176100" cy="617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8" name="Google Shape;148;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49" name="Google Shape;149;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0" name="Google Shape;150;p17"/>
          <p:cNvSpPr txBox="1"/>
          <p:nvPr/>
        </p:nvSpPr>
        <p:spPr>
          <a:xfrm>
            <a:off x="956550" y="251625"/>
            <a:ext cx="72309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EVALUATING EVIDENCE</a:t>
            </a:r>
            <a:endParaRPr b="1" sz="3800">
              <a:solidFill>
                <a:srgbClr val="231F20"/>
              </a:solidFill>
              <a:latin typeface="Halant"/>
              <a:ea typeface="Halant"/>
              <a:cs typeface="Halant"/>
              <a:sym typeface="Halant"/>
            </a:endParaRPr>
          </a:p>
        </p:txBody>
      </p:sp>
      <p:sp>
        <p:nvSpPr>
          <p:cNvPr id="151" name="Google Shape;151;p17"/>
          <p:cNvSpPr txBox="1"/>
          <p:nvPr/>
        </p:nvSpPr>
        <p:spPr>
          <a:xfrm>
            <a:off x="363600" y="1438450"/>
            <a:ext cx="3396300" cy="2942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1"/>
                </a:solidFill>
                <a:latin typeface="Inter"/>
                <a:ea typeface="Inter"/>
                <a:cs typeface="Inter"/>
                <a:sym typeface="Inter"/>
              </a:rPr>
              <a:t>DIRECTIONS:</a:t>
            </a:r>
            <a:endParaRPr b="1" sz="2100">
              <a:solidFill>
                <a:schemeClr val="dk1"/>
              </a:solidFill>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Read the Guide and complete the ‘Practice’ section.</a:t>
            </a:r>
            <a:endParaRPr sz="1800">
              <a:solidFill>
                <a:schemeClr val="dk1"/>
              </a:solidFill>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Using two highlighters, annotate for the two questions in the article independently.</a:t>
            </a:r>
            <a:endParaRPr sz="1800">
              <a:solidFill>
                <a:schemeClr val="dk1"/>
              </a:solidFill>
              <a:latin typeface="Inter"/>
              <a:ea typeface="Inter"/>
              <a:cs typeface="Inter"/>
              <a:sym typeface="Inter"/>
            </a:endParaRPr>
          </a:p>
        </p:txBody>
      </p:sp>
      <p:pic>
        <p:nvPicPr>
          <p:cNvPr id="152" name="Google Shape;152;p17" title="DC 9th_ U2L2 Printable Student Worksheet (5).png"/>
          <p:cNvPicPr preferRelativeResize="0"/>
          <p:nvPr/>
        </p:nvPicPr>
        <p:blipFill>
          <a:blip r:embed="rId4">
            <a:alphaModFix/>
          </a:blip>
          <a:stretch>
            <a:fillRect/>
          </a:stretch>
        </p:blipFill>
        <p:spPr>
          <a:xfrm>
            <a:off x="3950375" y="874872"/>
            <a:ext cx="2331775" cy="3017599"/>
          </a:xfrm>
          <a:prstGeom prst="rect">
            <a:avLst/>
          </a:prstGeom>
          <a:noFill/>
          <a:ln cap="flat" cmpd="sng" w="28575">
            <a:solidFill>
              <a:schemeClr val="dk1"/>
            </a:solidFill>
            <a:prstDash val="solid"/>
            <a:round/>
            <a:headEnd len="sm" w="sm" type="none"/>
            <a:tailEnd len="sm" w="sm" type="none"/>
          </a:ln>
        </p:spPr>
      </p:pic>
      <p:pic>
        <p:nvPicPr>
          <p:cNvPr id="153" name="Google Shape;153;p17" title="DC 9th_ U2L2 Printable Student Worksheet (4).png"/>
          <p:cNvPicPr preferRelativeResize="0"/>
          <p:nvPr/>
        </p:nvPicPr>
        <p:blipFill>
          <a:blip r:embed="rId5">
            <a:alphaModFix/>
          </a:blip>
          <a:stretch>
            <a:fillRect/>
          </a:stretch>
        </p:blipFill>
        <p:spPr>
          <a:xfrm>
            <a:off x="5734099" y="1363252"/>
            <a:ext cx="2331775" cy="3017597"/>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pSp>
        <p:nvGrpSpPr>
          <p:cNvPr id="158" name="Google Shape;158;p18"/>
          <p:cNvGrpSpPr/>
          <p:nvPr/>
        </p:nvGrpSpPr>
        <p:grpSpPr>
          <a:xfrm>
            <a:off x="7929578" y="-49020"/>
            <a:ext cx="781313" cy="885635"/>
            <a:chOff x="0" y="-130721"/>
            <a:chExt cx="2083500" cy="2361695"/>
          </a:xfrm>
        </p:grpSpPr>
        <p:grpSp>
          <p:nvGrpSpPr>
            <p:cNvPr id="159" name="Google Shape;159;p18"/>
            <p:cNvGrpSpPr/>
            <p:nvPr/>
          </p:nvGrpSpPr>
          <p:grpSpPr>
            <a:xfrm>
              <a:off x="75599" y="-130721"/>
              <a:ext cx="1932614" cy="2361695"/>
              <a:chOff x="0" y="-47625"/>
              <a:chExt cx="704100" cy="860425"/>
            </a:xfrm>
          </p:grpSpPr>
          <p:sp>
            <p:nvSpPr>
              <p:cNvPr id="160" name="Google Shape;160;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1" name="Google Shape;161;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2" name="Google Shape;162;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6</a:t>
              </a:r>
              <a:endParaRPr sz="700">
                <a:solidFill>
                  <a:schemeClr val="lt1"/>
                </a:solidFill>
              </a:endParaRPr>
            </a:p>
          </p:txBody>
        </p:sp>
      </p:grpSp>
      <p:sp>
        <p:nvSpPr>
          <p:cNvPr id="163" name="Google Shape;163;p18"/>
          <p:cNvSpPr/>
          <p:nvPr/>
        </p:nvSpPr>
        <p:spPr>
          <a:xfrm>
            <a:off x="-2098416" y="-325764"/>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4" name="Google Shape;164;p18"/>
          <p:cNvGrpSpPr/>
          <p:nvPr/>
        </p:nvGrpSpPr>
        <p:grpSpPr>
          <a:xfrm>
            <a:off x="-126996" y="4380861"/>
            <a:ext cx="9728832" cy="436226"/>
            <a:chOff x="204" y="0"/>
            <a:chExt cx="25061391" cy="1249931"/>
          </a:xfrm>
        </p:grpSpPr>
        <p:grpSp>
          <p:nvGrpSpPr>
            <p:cNvPr id="165" name="Google Shape;165;p18"/>
            <p:cNvGrpSpPr/>
            <p:nvPr/>
          </p:nvGrpSpPr>
          <p:grpSpPr>
            <a:xfrm rot="5400000">
              <a:off x="12002369" y="-11663474"/>
              <a:ext cx="1249931" cy="24576878"/>
              <a:chOff x="0" y="-38100"/>
              <a:chExt cx="246900" cy="4854692"/>
            </a:xfrm>
          </p:grpSpPr>
          <p:sp>
            <p:nvSpPr>
              <p:cNvPr id="166" name="Google Shape;166;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7" name="Google Shape;167;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7951598" y="305302"/>
              <a:ext cx="9176100" cy="617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9" name="Google Shape;169;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0" name="Google Shape;170;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1" name="Google Shape;171;p18"/>
          <p:cNvSpPr txBox="1"/>
          <p:nvPr/>
        </p:nvSpPr>
        <p:spPr>
          <a:xfrm>
            <a:off x="956550" y="251625"/>
            <a:ext cx="7230900" cy="5850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EVALUATING EVIDENCE</a:t>
            </a:r>
            <a:endParaRPr b="1" sz="3800">
              <a:solidFill>
                <a:srgbClr val="231F20"/>
              </a:solidFill>
              <a:latin typeface="Halant"/>
              <a:ea typeface="Halant"/>
              <a:cs typeface="Halant"/>
              <a:sym typeface="Halant"/>
            </a:endParaRPr>
          </a:p>
        </p:txBody>
      </p:sp>
      <p:sp>
        <p:nvSpPr>
          <p:cNvPr id="172" name="Google Shape;172;p18"/>
          <p:cNvSpPr txBox="1"/>
          <p:nvPr/>
        </p:nvSpPr>
        <p:spPr>
          <a:xfrm>
            <a:off x="363600" y="1438450"/>
            <a:ext cx="3396300" cy="131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1"/>
                </a:solidFill>
                <a:latin typeface="Inter"/>
                <a:ea typeface="Inter"/>
                <a:cs typeface="Inter"/>
                <a:sym typeface="Inter"/>
              </a:rPr>
              <a:t>DIRECTIONS:</a:t>
            </a:r>
            <a:endParaRPr b="1" sz="2100">
              <a:solidFill>
                <a:schemeClr val="dk1"/>
              </a:solidFill>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rPr lang="en" sz="1800">
                <a:solidFill>
                  <a:schemeClr val="dk1"/>
                </a:solidFill>
                <a:latin typeface="Inter"/>
                <a:ea typeface="Inter"/>
                <a:cs typeface="Inter"/>
                <a:sym typeface="Inter"/>
              </a:rPr>
              <a:t>With a partner, complete the Evaluating Evidence Graphic Organizer.</a:t>
            </a:r>
            <a:endParaRPr sz="1800">
              <a:solidFill>
                <a:schemeClr val="dk1"/>
              </a:solidFill>
              <a:latin typeface="Inter"/>
              <a:ea typeface="Inter"/>
              <a:cs typeface="Inter"/>
              <a:sym typeface="Inter"/>
            </a:endParaRPr>
          </a:p>
          <a:p>
            <a:pPr indent="0" lvl="0" marL="0" rtl="0" algn="l">
              <a:spcBef>
                <a:spcPts val="0"/>
              </a:spcBef>
              <a:spcAft>
                <a:spcPts val="0"/>
              </a:spcAft>
              <a:buNone/>
            </a:pPr>
            <a:r>
              <a:t/>
            </a:r>
            <a:endParaRPr sz="1800">
              <a:solidFill>
                <a:schemeClr val="dk1"/>
              </a:solidFill>
              <a:latin typeface="Inter"/>
              <a:ea typeface="Inter"/>
              <a:cs typeface="Inter"/>
              <a:sym typeface="Inter"/>
            </a:endParaRPr>
          </a:p>
        </p:txBody>
      </p:sp>
      <p:pic>
        <p:nvPicPr>
          <p:cNvPr id="173" name="Google Shape;173;p18" title="DC 9th_ U2L2 Printable Student Worksheet (6).png"/>
          <p:cNvPicPr preferRelativeResize="0"/>
          <p:nvPr/>
        </p:nvPicPr>
        <p:blipFill>
          <a:blip r:embed="rId4">
            <a:alphaModFix/>
          </a:blip>
          <a:stretch>
            <a:fillRect/>
          </a:stretch>
        </p:blipFill>
        <p:spPr>
          <a:xfrm>
            <a:off x="5241925" y="926474"/>
            <a:ext cx="2599851" cy="3364514"/>
          </a:xfrm>
          <a:prstGeom prst="rect">
            <a:avLst/>
          </a:prstGeom>
          <a:noFill/>
          <a:ln cap="flat" cmpd="sng" w="28575">
            <a:solidFill>
              <a:srgbClr val="231F20"/>
            </a:solidFill>
            <a:prstDash val="solid"/>
            <a:round/>
            <a:headEnd len="sm" w="sm" type="none"/>
            <a:tailEnd len="sm" w="sm" type="none"/>
          </a:ln>
        </p:spPr>
      </p:pic>
      <p:sp>
        <p:nvSpPr>
          <p:cNvPr id="174" name="Google Shape;174;p18"/>
          <p:cNvSpPr/>
          <p:nvPr/>
        </p:nvSpPr>
        <p:spPr>
          <a:xfrm>
            <a:off x="77750" y="2964025"/>
            <a:ext cx="4839900" cy="1473300"/>
          </a:xfrm>
          <a:prstGeom prst="rect">
            <a:avLst/>
          </a:prstGeom>
          <a:solidFill>
            <a:schemeClr val="accent4"/>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5" name="Google Shape;175;p18"/>
          <p:cNvSpPr txBox="1"/>
          <p:nvPr/>
        </p:nvSpPr>
        <p:spPr>
          <a:xfrm>
            <a:off x="176450" y="2927425"/>
            <a:ext cx="4642500" cy="1410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Inter"/>
                <a:ea typeface="Inter"/>
                <a:cs typeface="Inter"/>
                <a:sym typeface="Inter"/>
              </a:rPr>
              <a:t>Discuss with your </a:t>
            </a:r>
            <a:r>
              <a:rPr b="1" lang="en">
                <a:latin typeface="Inter"/>
                <a:ea typeface="Inter"/>
                <a:cs typeface="Inter"/>
                <a:sym typeface="Inter"/>
              </a:rPr>
              <a:t>partner:</a:t>
            </a:r>
            <a:endParaRPr b="1">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is it important to use both scientific data (like climate models and fossils) and archaeological evidence when studying early human migration? </a:t>
            </a:r>
            <a:endParaRPr sz="1200">
              <a:latin typeface="Inter"/>
              <a:ea typeface="Inter"/>
              <a:cs typeface="Inter"/>
              <a:sym typeface="Inter"/>
            </a:endParaRPr>
          </a:p>
          <a:p>
            <a:pPr indent="-304800" lvl="0" marL="457200" rtl="0" algn="l">
              <a:spcBef>
                <a:spcPts val="1000"/>
              </a:spcBef>
              <a:spcAft>
                <a:spcPts val="1000"/>
              </a:spcAft>
              <a:buSzPts val="1200"/>
              <a:buFont typeface="Inter"/>
              <a:buAutoNum type="arabicPeriod"/>
            </a:pPr>
            <a:r>
              <a:rPr lang="en" sz="1200">
                <a:latin typeface="Inter"/>
                <a:ea typeface="Inter"/>
                <a:cs typeface="Inter"/>
                <a:sym typeface="Inter"/>
              </a:rPr>
              <a:t>Which type of evidence do you think is more reliable, and why?</a:t>
            </a:r>
            <a:endParaRPr>
              <a:solidFill>
                <a:srgbClr val="000000"/>
              </a:solidFill>
              <a:latin typeface="Inter"/>
              <a:ea typeface="Inter"/>
              <a:cs typeface="Inter"/>
              <a:sym typeface="Inter"/>
            </a:endParaRPr>
          </a:p>
        </p:txBody>
      </p:sp>
      <p:grpSp>
        <p:nvGrpSpPr>
          <p:cNvPr id="176" name="Google Shape;176;p18"/>
          <p:cNvGrpSpPr/>
          <p:nvPr/>
        </p:nvGrpSpPr>
        <p:grpSpPr>
          <a:xfrm>
            <a:off x="3873259" y="2410910"/>
            <a:ext cx="1093543" cy="812160"/>
            <a:chOff x="5376825" y="1512437"/>
            <a:chExt cx="3094350" cy="2481394"/>
          </a:xfrm>
        </p:grpSpPr>
        <p:sp>
          <p:nvSpPr>
            <p:cNvPr id="177" name="Google Shape;177;p18"/>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8"/>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18"/>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8"/>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8"/>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8"/>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8"/>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4" name="Google Shape;184;p18"/>
            <p:cNvPicPr preferRelativeResize="0"/>
            <p:nvPr/>
          </p:nvPicPr>
          <p:blipFill>
            <a:blip r:embed="rId5">
              <a:alphaModFix/>
            </a:blip>
            <a:stretch>
              <a:fillRect/>
            </a:stretch>
          </p:blipFill>
          <p:spPr>
            <a:xfrm>
              <a:off x="6221237" y="1512437"/>
              <a:ext cx="1310975" cy="1310975"/>
            </a:xfrm>
            <a:prstGeom prst="rect">
              <a:avLst/>
            </a:prstGeom>
            <a:noFill/>
            <a:ln>
              <a:noFill/>
            </a:ln>
          </p:spPr>
        </p:pic>
        <p:sp>
          <p:nvSpPr>
            <p:cNvPr id="185" name="Google Shape;185;p18"/>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